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8" r:id="rId5"/>
    <p:sldId id="311" r:id="rId6"/>
    <p:sldId id="312" r:id="rId7"/>
    <p:sldId id="313" r:id="rId8"/>
    <p:sldId id="314" r:id="rId9"/>
    <p:sldId id="316" r:id="rId10"/>
    <p:sldId id="317" r:id="rId11"/>
    <p:sldId id="318" r:id="rId12"/>
    <p:sldId id="319" r:id="rId13"/>
    <p:sldId id="31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19" autoAdjust="0"/>
  </p:normalViewPr>
  <p:slideViewPr>
    <p:cSldViewPr snapToGrid="0">
      <p:cViewPr varScale="1">
        <p:scale>
          <a:sx n="85" d="100"/>
          <a:sy n="85" d="100"/>
        </p:scale>
        <p:origin x="45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5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01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01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8/2/2023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231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8/2/2023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7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8/2/2023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260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8/2/2023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723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5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398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07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10AF38-26DF-48B3-952C-4A9091D68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9143" y="4405866"/>
            <a:ext cx="6709379" cy="1299882"/>
          </a:xfrm>
        </p:spPr>
        <p:txBody>
          <a:bodyPr>
            <a:noAutofit/>
          </a:bodyPr>
          <a:lstStyle/>
          <a:p>
            <a:pPr algn="ctr"/>
            <a:r>
              <a:rPr lang="en-IN" sz="3200" b="1" kern="0" dirty="0">
                <a:solidFill>
                  <a:srgbClr val="222222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DEEP  LEARNING  FOR  BONE AGE PREDICTION  FROM  WRIST  X-RAYS</a:t>
            </a:r>
            <a:br>
              <a:rPr lang="en-IN" sz="3200" b="1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16100" b="1" dirty="0">
              <a:latin typeface="+mn-lt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4179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08AC96E-AA33-4309-B51D-072F59E6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59334" y="1"/>
            <a:ext cx="3796447" cy="68579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0E0291-9302-6F9B-B0AD-10D2198CB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23487" y="1"/>
            <a:ext cx="379644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47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339F5E-F6C9-CC49-4E30-74086B6A1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7189"/>
            <a:ext cx="12192001" cy="68723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4E92EA-E31C-26CB-4886-64DFC94E68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938"/>
          <a:stretch/>
        </p:blipFill>
        <p:spPr>
          <a:xfrm>
            <a:off x="1376081" y="3810000"/>
            <a:ext cx="9439835" cy="319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09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FB1070-6C07-7788-4C83-85E537A2AAF5}"/>
              </a:ext>
            </a:extLst>
          </p:cNvPr>
          <p:cNvSpPr txBox="1"/>
          <p:nvPr/>
        </p:nvSpPr>
        <p:spPr>
          <a:xfrm>
            <a:off x="806824" y="605797"/>
            <a:ext cx="7853082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/>
              <a:t>CONTENTS</a:t>
            </a:r>
          </a:p>
          <a:p>
            <a:pPr algn="ctr"/>
            <a:endParaRPr lang="en-IN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Why Bone Age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Bone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Data 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Model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Future 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9337A8-8489-33AF-A7B4-09DFA63E2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24" r="-1906"/>
          <a:stretch/>
        </p:blipFill>
        <p:spPr>
          <a:xfrm>
            <a:off x="9947564" y="1"/>
            <a:ext cx="236450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70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4A4D89-0C30-117E-670F-AB92F6FBE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469" r="38467" b="33980"/>
          <a:stretch/>
        </p:blipFill>
        <p:spPr>
          <a:xfrm rot="18896011">
            <a:off x="9987415" y="-2108638"/>
            <a:ext cx="2336057" cy="52456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92E854-75BC-E43D-7713-95075EB71F6F}"/>
              </a:ext>
            </a:extLst>
          </p:cNvPr>
          <p:cNvSpPr txBox="1"/>
          <p:nvPr/>
        </p:nvSpPr>
        <p:spPr>
          <a:xfrm>
            <a:off x="1129553" y="420451"/>
            <a:ext cx="83654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/>
              <a:t>WHY BONE AGE PREDICTION IS NECESSARY 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53D0589-F6FA-4495-E0B1-6923F1477F1D}"/>
              </a:ext>
            </a:extLst>
          </p:cNvPr>
          <p:cNvSpPr/>
          <p:nvPr/>
        </p:nvSpPr>
        <p:spPr>
          <a:xfrm>
            <a:off x="376518" y="1613646"/>
            <a:ext cx="466164" cy="4840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EAF31D9-B84C-005F-FEDD-4ABEE4DD1155}"/>
              </a:ext>
            </a:extLst>
          </p:cNvPr>
          <p:cNvSpPr/>
          <p:nvPr/>
        </p:nvSpPr>
        <p:spPr>
          <a:xfrm>
            <a:off x="6047733" y="1615272"/>
            <a:ext cx="466164" cy="4840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48058A8-2FC5-C190-1A11-197A71282532}"/>
              </a:ext>
            </a:extLst>
          </p:cNvPr>
          <p:cNvSpPr/>
          <p:nvPr/>
        </p:nvSpPr>
        <p:spPr>
          <a:xfrm>
            <a:off x="3854824" y="3711388"/>
            <a:ext cx="466164" cy="4840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9990BC-D93A-7904-4654-13C80A55A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457" y="1303096"/>
            <a:ext cx="1283822" cy="1768733"/>
          </a:xfrm>
          <a:prstGeom prst="rect">
            <a:avLst/>
          </a:prstGeom>
          <a:ln>
            <a:solidFill>
              <a:schemeClr val="bg1"/>
            </a:solidFill>
            <a:prstDash val="dash"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DD96DD-CFDB-1B1C-F2FB-1A9F7979BCB3}"/>
              </a:ext>
            </a:extLst>
          </p:cNvPr>
          <p:cNvSpPr txBox="1"/>
          <p:nvPr/>
        </p:nvSpPr>
        <p:spPr>
          <a:xfrm>
            <a:off x="753036" y="3081048"/>
            <a:ext cx="33348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212121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Impaired or accelerated growth</a:t>
            </a:r>
            <a:endParaRPr lang="en-IN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C7A945D-E07B-3B51-1A6D-BC90FCCD1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457" y="1303095"/>
            <a:ext cx="3222485" cy="1768733"/>
          </a:xfrm>
          <a:prstGeom prst="rect">
            <a:avLst/>
          </a:prstGeom>
          <a:ln>
            <a:solidFill>
              <a:schemeClr val="bg1"/>
            </a:solidFill>
            <a:prstDash val="dash"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2FC8E0D-D03A-C53D-2865-68AEBD18C975}"/>
              </a:ext>
            </a:extLst>
          </p:cNvPr>
          <p:cNvSpPr txBox="1"/>
          <p:nvPr/>
        </p:nvSpPr>
        <p:spPr>
          <a:xfrm>
            <a:off x="6722457" y="3087635"/>
            <a:ext cx="32224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212121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IN" sz="1600" dirty="0">
                <a:solidFill>
                  <a:srgbClr val="212121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rthopaedic Treatment Planning </a:t>
            </a:r>
            <a:endParaRPr lang="en-IN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FF3F03-E450-1F94-8274-D33266724AB3}"/>
              </a:ext>
            </a:extLst>
          </p:cNvPr>
          <p:cNvSpPr txBox="1"/>
          <p:nvPr/>
        </p:nvSpPr>
        <p:spPr>
          <a:xfrm>
            <a:off x="4211037" y="5742786"/>
            <a:ext cx="50228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212121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Chronic diseases affecting growth and development, such as endocrine disorders or kidney disease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E1C57E5-DE0F-231B-3E72-791751ECA9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3564" y="3554506"/>
            <a:ext cx="2328338" cy="208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084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90FA78-9958-4756-00C4-45915E5A314F}"/>
              </a:ext>
            </a:extLst>
          </p:cNvPr>
          <p:cNvSpPr txBox="1"/>
          <p:nvPr/>
        </p:nvSpPr>
        <p:spPr>
          <a:xfrm>
            <a:off x="1810328" y="484970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/>
              <a:t>SKELETAL DEVELOPMENT IN THE HAND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92075B-A7D2-6D63-2988-5878855C2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24" r="-1906"/>
          <a:stretch/>
        </p:blipFill>
        <p:spPr>
          <a:xfrm>
            <a:off x="-637308" y="0"/>
            <a:ext cx="2364508" cy="685799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6F3B9D1-EF98-7D90-2192-9DA886F68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76" y="46180"/>
            <a:ext cx="3777096" cy="671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DEC1E7-0254-35DE-41BE-A465DEAD099C}"/>
              </a:ext>
            </a:extLst>
          </p:cNvPr>
          <p:cNvSpPr txBox="1"/>
          <p:nvPr/>
        </p:nvSpPr>
        <p:spPr>
          <a:xfrm>
            <a:off x="2067504" y="2055152"/>
            <a:ext cx="64146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Bone age is based on this developmental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Specific ossification centres in different age groups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608D64-6E5C-45AF-9766-A91C159BB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1681" y="3181349"/>
            <a:ext cx="3777096" cy="296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20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5CB0DA9-455C-A20C-9BBE-4AE8A4544714}"/>
              </a:ext>
            </a:extLst>
          </p:cNvPr>
          <p:cNvSpPr txBox="1"/>
          <p:nvPr/>
        </p:nvSpPr>
        <p:spPr>
          <a:xfrm>
            <a:off x="2521528" y="18017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/>
              <a:t>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4F70B0-20B7-D0E2-EAB4-8735D9D41773}"/>
              </a:ext>
            </a:extLst>
          </p:cNvPr>
          <p:cNvSpPr txBox="1"/>
          <p:nvPr/>
        </p:nvSpPr>
        <p:spPr>
          <a:xfrm>
            <a:off x="173318" y="514173"/>
            <a:ext cx="982966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kern="100" dirty="0">
                <a:solidFill>
                  <a:srgbClr val="212121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RSNA Dataset:  14,236 hand X-rays (12 611 training set, 1425 validation set, 200 test set).</a:t>
            </a:r>
          </a:p>
          <a:p>
            <a:endParaRPr lang="en-IN" sz="1800" kern="100" dirty="0">
              <a:solidFill>
                <a:srgbClr val="212121"/>
              </a:solidFill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kern="100" dirty="0">
                <a:solidFill>
                  <a:srgbClr val="212121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5,778 female subjects and 6,833 male subjects</a:t>
            </a:r>
          </a:p>
          <a:p>
            <a:endParaRPr lang="en-IN" sz="1800" kern="100" dirty="0">
              <a:solidFill>
                <a:srgbClr val="212121"/>
              </a:solidFill>
              <a:effectLst/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kern="100" dirty="0">
                <a:solidFill>
                  <a:srgbClr val="212121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Age range of 1–228 months. 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71EF28-B2A4-3E21-32F2-AD8F9FAAC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0294" y="1401065"/>
            <a:ext cx="3358786" cy="23617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21E0C6-BA9D-0ADC-BFBF-43E464CEC5AB}"/>
              </a:ext>
            </a:extLst>
          </p:cNvPr>
          <p:cNvSpPr txBox="1"/>
          <p:nvPr/>
        </p:nvSpPr>
        <p:spPr>
          <a:xfrm>
            <a:off x="9350188" y="2483943"/>
            <a:ext cx="878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2345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1BFFF-85D1-98D0-2831-F9DCEE1FDC46}"/>
              </a:ext>
            </a:extLst>
          </p:cNvPr>
          <p:cNvSpPr txBox="1"/>
          <p:nvPr/>
        </p:nvSpPr>
        <p:spPr>
          <a:xfrm>
            <a:off x="10311996" y="1693074"/>
            <a:ext cx="878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5475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86DBB9-436A-2E5C-D535-113A65BCD5F5}"/>
              </a:ext>
            </a:extLst>
          </p:cNvPr>
          <p:cNvSpPr txBox="1"/>
          <p:nvPr/>
        </p:nvSpPr>
        <p:spPr>
          <a:xfrm>
            <a:off x="11190538" y="1693074"/>
            <a:ext cx="878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4791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10164B6-3EE6-25BC-3A22-05A67E37C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15" y="2679929"/>
            <a:ext cx="1996613" cy="31473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E8D2B20-6F4A-1CA0-EC40-87631CB25F13}"/>
              </a:ext>
            </a:extLst>
          </p:cNvPr>
          <p:cNvSpPr txBox="1"/>
          <p:nvPr/>
        </p:nvSpPr>
        <p:spPr>
          <a:xfrm>
            <a:off x="883503" y="5974495"/>
            <a:ext cx="148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1-7 Years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01800C-C430-4137-BB68-642E454B16E6}"/>
              </a:ext>
            </a:extLst>
          </p:cNvPr>
          <p:cNvSpPr txBox="1"/>
          <p:nvPr/>
        </p:nvSpPr>
        <p:spPr>
          <a:xfrm>
            <a:off x="3684962" y="5974495"/>
            <a:ext cx="148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8-12 Years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73C9F5-AB1C-A544-2B38-2C8E9F2FAF3A}"/>
              </a:ext>
            </a:extLst>
          </p:cNvPr>
          <p:cNvSpPr txBox="1"/>
          <p:nvPr/>
        </p:nvSpPr>
        <p:spPr>
          <a:xfrm>
            <a:off x="6486421" y="5974495"/>
            <a:ext cx="148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13-18 Years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1A63FA3-40B1-5650-C103-BFEE68E41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839" y="2679928"/>
            <a:ext cx="2083914" cy="314733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21A14C2-D00B-C724-2B20-49351325C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587" y="2679928"/>
            <a:ext cx="1966130" cy="31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54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920BF7-0D9F-8C3A-60FB-BF731A33B553}"/>
              </a:ext>
            </a:extLst>
          </p:cNvPr>
          <p:cNvSpPr txBox="1"/>
          <p:nvPr/>
        </p:nvSpPr>
        <p:spPr>
          <a:xfrm>
            <a:off x="3944497" y="26655"/>
            <a:ext cx="43682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MODEL ARCHITECTURE</a:t>
            </a:r>
            <a:endParaRPr lang="en-IN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E1469-18F7-F07E-AAFC-6C59C163441C}"/>
              </a:ext>
            </a:extLst>
          </p:cNvPr>
          <p:cNvSpPr txBox="1"/>
          <p:nvPr/>
        </p:nvSpPr>
        <p:spPr>
          <a:xfrm>
            <a:off x="520011" y="394934"/>
            <a:ext cx="10632141" cy="1524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600" u="sng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Data Augmentation Techniques:</a:t>
            </a:r>
          </a:p>
          <a:p>
            <a:pPr>
              <a:lnSpc>
                <a:spcPct val="150000"/>
              </a:lnSpc>
            </a:pPr>
            <a:r>
              <a:rPr lang="en-IN" sz="16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1. Horizontal Flipping                                      2. Vertical Flipping                                                        3. Rotation</a:t>
            </a:r>
            <a:endParaRPr lang="en-IN" sz="1600" dirty="0">
              <a:latin typeface="Cambria" panose="020405030504060302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sz="16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4. Shifting                                                            5. Zooming                                                                       6. Normalization</a:t>
            </a:r>
          </a:p>
          <a:p>
            <a:pPr>
              <a:lnSpc>
                <a:spcPct val="150000"/>
              </a:lnSpc>
            </a:pPr>
            <a:r>
              <a:rPr lang="en-IN" sz="16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7. Shear Range, Height                                    8. Width Shift Range</a:t>
            </a:r>
            <a:endParaRPr lang="en-IN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9E191B-54DC-2157-E6B7-F2A6A0EB4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71" y="3429000"/>
            <a:ext cx="1219306" cy="15241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B6E2C3-5C91-F555-F756-D24D41AE8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732" y="2784034"/>
            <a:ext cx="457240" cy="14631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0792B8-492D-7440-64CF-EDF641BF9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747662" y="4247201"/>
            <a:ext cx="457240" cy="146316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4B82DB1-59A2-F15A-F01F-A46489A73751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416477" y="4191066"/>
            <a:ext cx="1313255" cy="0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A4F8362-9905-DC64-C492-32A4ECD75AE1}"/>
              </a:ext>
            </a:extLst>
          </p:cNvPr>
          <p:cNvSpPr txBox="1"/>
          <p:nvPr/>
        </p:nvSpPr>
        <p:spPr>
          <a:xfrm>
            <a:off x="1398547" y="3899647"/>
            <a:ext cx="13491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Data Augmentation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B7C31A-47BB-432F-65C6-8CE021031448}"/>
              </a:ext>
            </a:extLst>
          </p:cNvPr>
          <p:cNvCxnSpPr>
            <a:cxnSpLocks/>
          </p:cNvCxnSpPr>
          <p:nvPr/>
        </p:nvCxnSpPr>
        <p:spPr>
          <a:xfrm flipV="1">
            <a:off x="3379748" y="3290047"/>
            <a:ext cx="1129499" cy="645525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9699E38-93EA-D70F-E9C7-1AED8B774D6C}"/>
              </a:ext>
            </a:extLst>
          </p:cNvPr>
          <p:cNvCxnSpPr>
            <a:cxnSpLocks/>
          </p:cNvCxnSpPr>
          <p:nvPr/>
        </p:nvCxnSpPr>
        <p:spPr>
          <a:xfrm>
            <a:off x="3379748" y="4191066"/>
            <a:ext cx="1313255" cy="0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5A5B12B-45C7-E120-D0F0-F50ACD779F5D}"/>
              </a:ext>
            </a:extLst>
          </p:cNvPr>
          <p:cNvCxnSpPr>
            <a:cxnSpLocks/>
          </p:cNvCxnSpPr>
          <p:nvPr/>
        </p:nvCxnSpPr>
        <p:spPr>
          <a:xfrm>
            <a:off x="3379748" y="4486901"/>
            <a:ext cx="1129499" cy="676770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AE8FE2A2-F3D8-D0FA-6C49-10A1E777CF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605" t="16804" r="38346" b="47254"/>
          <a:stretch/>
        </p:blipFill>
        <p:spPr>
          <a:xfrm>
            <a:off x="4664396" y="2388591"/>
            <a:ext cx="894221" cy="218999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273DE8A-BFDB-23BA-CEF2-5A8721279A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499" t="16470" r="38038" b="66798"/>
          <a:stretch/>
        </p:blipFill>
        <p:spPr>
          <a:xfrm>
            <a:off x="4598896" y="4825286"/>
            <a:ext cx="990774" cy="108017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BAFBE49-5511-F07D-BB21-E0EA7844BA4B}"/>
              </a:ext>
            </a:extLst>
          </p:cNvPr>
          <p:cNvSpPr txBox="1"/>
          <p:nvPr/>
        </p:nvSpPr>
        <p:spPr>
          <a:xfrm>
            <a:off x="4477265" y="3319849"/>
            <a:ext cx="2162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Xception (base model)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9FE3C5-E9A3-3981-603F-F735F665459F}"/>
              </a:ext>
            </a:extLst>
          </p:cNvPr>
          <p:cNvSpPr txBox="1"/>
          <p:nvPr/>
        </p:nvSpPr>
        <p:spPr>
          <a:xfrm>
            <a:off x="4036375" y="4612657"/>
            <a:ext cx="2754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Inception ResNetV2 (base model)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D82D217-9340-533B-8093-A04A52602AE0}"/>
              </a:ext>
            </a:extLst>
          </p:cNvPr>
          <p:cNvSpPr txBox="1"/>
          <p:nvPr/>
        </p:nvSpPr>
        <p:spPr>
          <a:xfrm>
            <a:off x="4267253" y="5992338"/>
            <a:ext cx="2162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err="1"/>
              <a:t>MobileNet</a:t>
            </a:r>
            <a:r>
              <a:rPr lang="en-IN" sz="1200" dirty="0"/>
              <a:t> (base model)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4AC1DB1-14B4-EAB2-F7C9-B3A6956ACC70}"/>
              </a:ext>
            </a:extLst>
          </p:cNvPr>
          <p:cNvCxnSpPr>
            <a:cxnSpLocks/>
          </p:cNvCxnSpPr>
          <p:nvPr/>
        </p:nvCxnSpPr>
        <p:spPr>
          <a:xfrm>
            <a:off x="5773329" y="4161257"/>
            <a:ext cx="1313255" cy="0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AF0A626-614A-8BAE-1E5A-FFDA37F561D4}"/>
              </a:ext>
            </a:extLst>
          </p:cNvPr>
          <p:cNvCxnSpPr>
            <a:cxnSpLocks/>
          </p:cNvCxnSpPr>
          <p:nvPr/>
        </p:nvCxnSpPr>
        <p:spPr>
          <a:xfrm>
            <a:off x="5773329" y="5322185"/>
            <a:ext cx="1313255" cy="0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87592FC-943E-A411-938A-6EA2B1042D02}"/>
              </a:ext>
            </a:extLst>
          </p:cNvPr>
          <p:cNvCxnSpPr>
            <a:cxnSpLocks/>
          </p:cNvCxnSpPr>
          <p:nvPr/>
        </p:nvCxnSpPr>
        <p:spPr>
          <a:xfrm>
            <a:off x="5764306" y="3085493"/>
            <a:ext cx="1313255" cy="0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A9626C04-2814-970E-D63F-F9A9E59B7D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9138" y="2493457"/>
            <a:ext cx="1196444" cy="84589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2145E5A-B099-AC9D-6757-DFF9C8C68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9138" y="3729312"/>
            <a:ext cx="1196444" cy="84589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E0506FD-497B-C320-99FB-428E6840E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9138" y="4958180"/>
            <a:ext cx="1196444" cy="84589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890D774-59C9-FEF7-A33C-A4E101080678}"/>
              </a:ext>
            </a:extLst>
          </p:cNvPr>
          <p:cNvSpPr txBox="1"/>
          <p:nvPr/>
        </p:nvSpPr>
        <p:spPr>
          <a:xfrm flipH="1">
            <a:off x="10945582" y="2771256"/>
            <a:ext cx="1186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Bone 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718C687-68B1-65CD-5D0E-D9A41E7268B9}"/>
              </a:ext>
            </a:extLst>
          </p:cNvPr>
          <p:cNvSpPr txBox="1"/>
          <p:nvPr/>
        </p:nvSpPr>
        <p:spPr>
          <a:xfrm flipH="1">
            <a:off x="10945581" y="3993558"/>
            <a:ext cx="1186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Bone Age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4E6666C-FCDB-9B04-F7A6-E1FA94309E69}"/>
              </a:ext>
            </a:extLst>
          </p:cNvPr>
          <p:cNvSpPr txBox="1"/>
          <p:nvPr/>
        </p:nvSpPr>
        <p:spPr>
          <a:xfrm flipH="1">
            <a:off x="10945581" y="5239865"/>
            <a:ext cx="1186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Bone Age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B1EC425-2C97-66A3-5402-956F8AF33819}"/>
              </a:ext>
            </a:extLst>
          </p:cNvPr>
          <p:cNvSpPr txBox="1"/>
          <p:nvPr/>
        </p:nvSpPr>
        <p:spPr>
          <a:xfrm flipH="1">
            <a:off x="9609840" y="2081402"/>
            <a:ext cx="1829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u="sng" dirty="0"/>
              <a:t>Regression Network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05422F0-B991-BDDD-6640-F6445A1A9AC9}"/>
              </a:ext>
            </a:extLst>
          </p:cNvPr>
          <p:cNvCxnSpPr>
            <a:cxnSpLocks/>
          </p:cNvCxnSpPr>
          <p:nvPr/>
        </p:nvCxnSpPr>
        <p:spPr>
          <a:xfrm flipV="1">
            <a:off x="8884024" y="3076775"/>
            <a:ext cx="865114" cy="8718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E4D8A80-F1D0-2C53-3A27-9B313074D43C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8667786" y="4262981"/>
            <a:ext cx="1081352" cy="0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0DEE9A1-1BEA-EAB6-32F4-97EDC7AC0B2F}"/>
              </a:ext>
            </a:extLst>
          </p:cNvPr>
          <p:cNvCxnSpPr>
            <a:cxnSpLocks/>
          </p:cNvCxnSpPr>
          <p:nvPr/>
        </p:nvCxnSpPr>
        <p:spPr>
          <a:xfrm flipV="1">
            <a:off x="8706440" y="5547642"/>
            <a:ext cx="1042697" cy="6460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44102B1-AB29-B60C-C20B-5E15DC5E01CF}"/>
              </a:ext>
            </a:extLst>
          </p:cNvPr>
          <p:cNvSpPr txBox="1"/>
          <p:nvPr/>
        </p:nvSpPr>
        <p:spPr>
          <a:xfrm flipH="1">
            <a:off x="5153602" y="2091753"/>
            <a:ext cx="2972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u="sng" dirty="0"/>
              <a:t>Feature Extraction and Training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DD93DE23-A704-621F-7EF2-6BEAFB9EBE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0940" t="46531" r="10163" b="20890"/>
          <a:stretch/>
        </p:blipFill>
        <p:spPr>
          <a:xfrm>
            <a:off x="7325789" y="2402766"/>
            <a:ext cx="1341997" cy="1200419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C1DCE26-E1D2-477A-A9F2-9288E370178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0940" t="46531" r="10163" b="20890"/>
          <a:stretch/>
        </p:blipFill>
        <p:spPr>
          <a:xfrm>
            <a:off x="7377493" y="3685896"/>
            <a:ext cx="1290293" cy="115417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45F8CB5-F7DF-9EDC-71E6-B1F6D7E197E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0940" t="46531" r="10163" b="20890"/>
          <a:stretch/>
        </p:blipFill>
        <p:spPr>
          <a:xfrm>
            <a:off x="7399158" y="4933752"/>
            <a:ext cx="1268628" cy="113479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A80329A4-567F-3DCC-6C14-60F76AA96459}"/>
              </a:ext>
            </a:extLst>
          </p:cNvPr>
          <p:cNvSpPr txBox="1"/>
          <p:nvPr/>
        </p:nvSpPr>
        <p:spPr>
          <a:xfrm>
            <a:off x="7229865" y="6068542"/>
            <a:ext cx="1792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Custom Top head</a:t>
            </a:r>
          </a:p>
        </p:txBody>
      </p:sp>
    </p:spTree>
    <p:extLst>
      <p:ext uri="{BB962C8B-B14F-4D97-AF65-F5344CB8AC3E}">
        <p14:creationId xmlns:p14="http://schemas.microsoft.com/office/powerpoint/2010/main" val="1239851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9DBD4A-410C-B29C-E0BE-770E1048F059}"/>
              </a:ext>
            </a:extLst>
          </p:cNvPr>
          <p:cNvSpPr txBox="1"/>
          <p:nvPr/>
        </p:nvSpPr>
        <p:spPr>
          <a:xfrm>
            <a:off x="3684495" y="135347"/>
            <a:ext cx="43682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RESULTS</a:t>
            </a:r>
            <a:endParaRPr lang="en-IN" sz="3200" b="1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E12D47D-6AE0-FB17-4D8E-9FCA03E36E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47940"/>
              </p:ext>
            </p:extLst>
          </p:nvPr>
        </p:nvGraphicFramePr>
        <p:xfrm>
          <a:off x="1241341" y="943785"/>
          <a:ext cx="9451788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4199551806"/>
                    </a:ext>
                  </a:extLst>
                </a:gridCol>
                <a:gridCol w="1982694">
                  <a:extLst>
                    <a:ext uri="{9D8B030D-6E8A-4147-A177-3AD203B41FA5}">
                      <a16:colId xmlns:a16="http://schemas.microsoft.com/office/drawing/2014/main" val="3590913493"/>
                    </a:ext>
                  </a:extLst>
                </a:gridCol>
                <a:gridCol w="2362947">
                  <a:extLst>
                    <a:ext uri="{9D8B030D-6E8A-4147-A177-3AD203B41FA5}">
                      <a16:colId xmlns:a16="http://schemas.microsoft.com/office/drawing/2014/main" val="3881976803"/>
                    </a:ext>
                  </a:extLst>
                </a:gridCol>
                <a:gridCol w="2362947">
                  <a:extLst>
                    <a:ext uri="{9D8B030D-6E8A-4147-A177-3AD203B41FA5}">
                      <a16:colId xmlns:a16="http://schemas.microsoft.com/office/drawing/2014/main" val="3056035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MAE (months)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1-7 Years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8-12 Years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13-18 Years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404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XCEPTION</a:t>
                      </a:r>
                    </a:p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7.972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11.706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10.960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210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INCEPTION-RESNETV2</a:t>
                      </a:r>
                    </a:p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7.386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11.160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9.009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142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MOBILE NET</a:t>
                      </a:r>
                    </a:p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8.796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13.306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11.257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95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</a:t>
                      </a:r>
                    </a:p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8.051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12.057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10.409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26565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4FA95CE-7814-18C4-FB1E-A8053E2F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592" y="4098608"/>
            <a:ext cx="2678654" cy="26288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2BD89C-F480-2BF5-0A4C-5FA0EB186E4E}"/>
              </a:ext>
            </a:extLst>
          </p:cNvPr>
          <p:cNvSpPr txBox="1"/>
          <p:nvPr/>
        </p:nvSpPr>
        <p:spPr>
          <a:xfrm>
            <a:off x="188259" y="4831976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Class I: 1-7 Years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83000E-4DA0-7F72-0309-EDF50E13EE3C}"/>
              </a:ext>
            </a:extLst>
          </p:cNvPr>
          <p:cNvSpPr txBox="1"/>
          <p:nvPr/>
        </p:nvSpPr>
        <p:spPr>
          <a:xfrm>
            <a:off x="2977178" y="3901838"/>
            <a:ext cx="2215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Inception-ResnetV2 Graph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EEE50-7443-BFC8-270F-F70FC74793EB}"/>
              </a:ext>
            </a:extLst>
          </p:cNvPr>
          <p:cNvSpPr txBox="1"/>
          <p:nvPr/>
        </p:nvSpPr>
        <p:spPr>
          <a:xfrm>
            <a:off x="7128732" y="3901839"/>
            <a:ext cx="3359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Comparison of Models for 1-7 years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F339BC-38A5-805C-0FBC-CE4BB788C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707" y="4209615"/>
            <a:ext cx="3431915" cy="247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501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F3B0FC-8319-7172-94F9-23505CAC49B1}"/>
              </a:ext>
            </a:extLst>
          </p:cNvPr>
          <p:cNvSpPr txBox="1"/>
          <p:nvPr/>
        </p:nvSpPr>
        <p:spPr>
          <a:xfrm>
            <a:off x="3675531" y="108453"/>
            <a:ext cx="43682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RESULTS</a:t>
            </a:r>
            <a:endParaRPr lang="en-IN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C85025-F1A5-D8CA-644D-E559BE397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68" y="81559"/>
            <a:ext cx="2345329" cy="2443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A4CBAD-1186-56A8-12BD-F0EEF26D1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68" y="2592056"/>
            <a:ext cx="2345329" cy="25264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F25DCF-0356-0156-E9B6-966AC4124C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8520"/>
          <a:stretch/>
        </p:blipFill>
        <p:spPr bwMode="auto">
          <a:xfrm>
            <a:off x="2567490" y="3745542"/>
            <a:ext cx="2345329" cy="26197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368A24-988D-99B4-0A17-DD3D39EFAF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365"/>
          <a:stretch/>
        </p:blipFill>
        <p:spPr bwMode="auto">
          <a:xfrm>
            <a:off x="4974551" y="3783170"/>
            <a:ext cx="2386330" cy="25444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73645F-5E4C-97E9-AF60-4F0A6B1961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92" r="56659"/>
          <a:stretch/>
        </p:blipFill>
        <p:spPr bwMode="auto">
          <a:xfrm>
            <a:off x="7417172" y="3765593"/>
            <a:ext cx="2324100" cy="25444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4D9F75-F343-2946-2630-2503EB560E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2479" y="2693544"/>
            <a:ext cx="2234742" cy="23711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30C384-9D3A-4BE6-D7AC-E226B09CD2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5914" y="1034134"/>
            <a:ext cx="6294665" cy="24081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3424BC-A7E7-3802-C08F-EF3D8CD71CC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779" b="21021"/>
          <a:stretch/>
        </p:blipFill>
        <p:spPr>
          <a:xfrm>
            <a:off x="9754647" y="200961"/>
            <a:ext cx="2345329" cy="220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509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2BCCAB-4C3C-9543-25A5-1E46A25934CE}"/>
              </a:ext>
            </a:extLst>
          </p:cNvPr>
          <p:cNvSpPr txBox="1"/>
          <p:nvPr/>
        </p:nvSpPr>
        <p:spPr>
          <a:xfrm>
            <a:off x="2545710" y="323605"/>
            <a:ext cx="43682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FUTURE WORK</a:t>
            </a:r>
            <a:endParaRPr lang="en-IN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BDDD5F-42EB-B972-E6CC-222B5C985EED}"/>
              </a:ext>
            </a:extLst>
          </p:cNvPr>
          <p:cNvSpPr txBox="1"/>
          <p:nvPr/>
        </p:nvSpPr>
        <p:spPr>
          <a:xfrm>
            <a:off x="995082" y="1308847"/>
            <a:ext cx="3209365" cy="2430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Cambri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Ensemble Models</a:t>
            </a:r>
            <a:endParaRPr lang="en-IN" sz="1800" dirty="0">
              <a:effectLst/>
              <a:latin typeface="Cambria" panose="020405030504060302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Heat Maps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mbri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Clinical Integration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A6674C-F482-1A1E-49B3-DF0DB6154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45"/>
          <a:stretch/>
        </p:blipFill>
        <p:spPr>
          <a:xfrm>
            <a:off x="9623487" y="1"/>
            <a:ext cx="2568513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5DEB10-BFB5-672B-2977-EFDAA0919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936" y="3239489"/>
            <a:ext cx="1948482" cy="316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14652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F5B1FD9-3BB6-4DA9-A089-3B68C2323D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747A963-53E0-44AF-AF13-963FE676C6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38A3B04-B0F3-4C12-A722-52B5CF6D972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{4D638BD8-AE78-4FBD-8B61-61A248488DAE}tf33845126_win32</Template>
  <TotalTime>827</TotalTime>
  <Words>239</Words>
  <Application>Microsoft Office PowerPoint</Application>
  <PresentationFormat>Widescreen</PresentationFormat>
  <Paragraphs>84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Bookman Old Style</vt:lpstr>
      <vt:lpstr>Calibri</vt:lpstr>
      <vt:lpstr>Cambria</vt:lpstr>
      <vt:lpstr>Franklin Gothic Book</vt:lpstr>
      <vt:lpstr>1_RetrospectVTI</vt:lpstr>
      <vt:lpstr>DEEP  LEARNING  FOR  BONE AGE PREDICTION  FROM  WRIST  X-RAYS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 LEARNING  FOR  BONE AGE PREDICTION  FROM  WRIST  X-RAYS </dc:title>
  <dc:creator>Brahmjot Kaur</dc:creator>
  <cp:lastModifiedBy>Brahmjot Kaur</cp:lastModifiedBy>
  <cp:revision>13</cp:revision>
  <dcterms:created xsi:type="dcterms:W3CDTF">2023-07-29T19:04:44Z</dcterms:created>
  <dcterms:modified xsi:type="dcterms:W3CDTF">2023-08-03T00:06:26Z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